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6" r:id="rId2"/>
    <p:sldId id="256" r:id="rId3"/>
    <p:sldId id="259" r:id="rId4"/>
    <p:sldId id="257" r:id="rId5"/>
    <p:sldId id="264" r:id="rId6"/>
    <p:sldId id="265" r:id="rId7"/>
    <p:sldId id="260" r:id="rId8"/>
    <p:sldId id="268" r:id="rId9"/>
    <p:sldId id="275" r:id="rId10"/>
    <p:sldId id="258" r:id="rId11"/>
    <p:sldId id="261" r:id="rId12"/>
    <p:sldId id="271" r:id="rId13"/>
    <p:sldId id="272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1" autoAdjust="0"/>
    <p:restoredTop sz="94660"/>
  </p:normalViewPr>
  <p:slideViewPr>
    <p:cSldViewPr>
      <p:cViewPr varScale="1">
        <p:scale>
          <a:sx n="87" d="100"/>
          <a:sy n="87" d="100"/>
        </p:scale>
        <p:origin x="-55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A6E9-C07C-4D95-AB4C-6D74ECF4720C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A08C-AF9C-4C56-8F61-ECC5DB51CC9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A6E9-C07C-4D95-AB4C-6D74ECF4720C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A08C-AF9C-4C56-8F61-ECC5DB51CC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A6E9-C07C-4D95-AB4C-6D74ECF4720C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A08C-AF9C-4C56-8F61-ECC5DB51CC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1D54B-3D8B-4E42-A0B2-885BA5025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9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A6E9-C07C-4D95-AB4C-6D74ECF4720C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A08C-AF9C-4C56-8F61-ECC5DB51CC9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A6E9-C07C-4D95-AB4C-6D74ECF4720C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A08C-AF9C-4C56-8F61-ECC5DB51CC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A6E9-C07C-4D95-AB4C-6D74ECF4720C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A08C-AF9C-4C56-8F61-ECC5DB51CC9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A6E9-C07C-4D95-AB4C-6D74ECF4720C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A08C-AF9C-4C56-8F61-ECC5DB51CC9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A6E9-C07C-4D95-AB4C-6D74ECF4720C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A08C-AF9C-4C56-8F61-ECC5DB51CC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A6E9-C07C-4D95-AB4C-6D74ECF4720C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A08C-AF9C-4C56-8F61-ECC5DB51CC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A6E9-C07C-4D95-AB4C-6D74ECF4720C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A08C-AF9C-4C56-8F61-ECC5DB51CC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A6E9-C07C-4D95-AB4C-6D74ECF4720C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A08C-AF9C-4C56-8F61-ECC5DB51CC9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D06A6E9-C07C-4D95-AB4C-6D74ECF4720C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7EA08C-AF9C-4C56-8F61-ECC5DB51CC9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Попок Елена Анатольевна,</a:t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учитель начальных классов,</a:t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popok-75@mail.ru</a:t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6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20153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1600" dirty="0" smtClean="0"/>
              <a:t>Государственное учреждение образования</a:t>
            </a:r>
          </a:p>
          <a:p>
            <a:pPr marL="45720" indent="0" algn="ctr">
              <a:buNone/>
            </a:pPr>
            <a:r>
              <a:rPr lang="ru-RU" sz="1600" dirty="0" smtClean="0"/>
              <a:t>«</a:t>
            </a:r>
            <a:r>
              <a:rPr lang="ru-RU" sz="1600" dirty="0" err="1" smtClean="0"/>
              <a:t>Мышанская</a:t>
            </a:r>
            <a:r>
              <a:rPr lang="ru-RU" sz="1600" dirty="0" smtClean="0"/>
              <a:t> средняя школа»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3105834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Урок математики в 4 классе </a:t>
            </a:r>
          </a:p>
          <a:p>
            <a:pPr algn="ctr"/>
            <a:r>
              <a:rPr lang="ru-RU" sz="2000" dirty="0"/>
              <a:t>Тема: Умножение многозначных чисел, оканчивающихся нулями (закрепление).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700808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VI</a:t>
            </a:r>
            <a:r>
              <a:rPr lang="en-US" dirty="0"/>
              <a:t>I</a:t>
            </a:r>
            <a:r>
              <a:rPr lang="en-US" b="1" dirty="0"/>
              <a:t>I</a:t>
            </a:r>
            <a:r>
              <a:rPr lang="ru-RU" b="1" dirty="0"/>
              <a:t> Международном </a:t>
            </a:r>
            <a:r>
              <a:rPr lang="ru-RU" b="1" dirty="0" smtClean="0"/>
              <a:t>конкурсе</a:t>
            </a:r>
          </a:p>
          <a:p>
            <a:pPr algn="ctr"/>
            <a:r>
              <a:rPr lang="ru-RU" dirty="0" smtClean="0"/>
              <a:t> </a:t>
            </a:r>
            <a:r>
              <a:rPr lang="ru-RU" b="1" dirty="0" smtClean="0"/>
              <a:t>«Современные </a:t>
            </a:r>
            <a:r>
              <a:rPr lang="ru-RU" b="1" dirty="0"/>
              <a:t>образовательные технологии в творчестве </a:t>
            </a:r>
            <a:r>
              <a:rPr lang="ru-RU" b="1" dirty="0" smtClean="0"/>
              <a:t>учителя</a:t>
            </a:r>
            <a:r>
              <a:rPr lang="ru-RU" dirty="0"/>
              <a:t> </a:t>
            </a:r>
            <a:r>
              <a:rPr lang="ru-RU" b="1" dirty="0" smtClean="0"/>
              <a:t>начальных </a:t>
            </a:r>
            <a:r>
              <a:rPr lang="ru-RU" b="1" dirty="0"/>
              <a:t>классов»</a:t>
            </a:r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79912" y="6216242"/>
            <a:ext cx="17281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Мышанка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2019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48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bA37yDy_154772824403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19" b="30000"/>
          <a:stretch/>
        </p:blipFill>
        <p:spPr bwMode="auto">
          <a:xfrm>
            <a:off x="0" y="0"/>
            <a:ext cx="364671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bA37yDy_154772824403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5"/>
          <a:stretch/>
        </p:blipFill>
        <p:spPr bwMode="auto">
          <a:xfrm>
            <a:off x="6379028" y="0"/>
            <a:ext cx="27698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bA37yDy_154772824403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00" r="30276"/>
          <a:stretch/>
        </p:blipFill>
        <p:spPr bwMode="auto">
          <a:xfrm>
            <a:off x="0" y="4800600"/>
            <a:ext cx="637902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bA37yDy_154772824403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0" r="30276" b="66349"/>
          <a:stretch/>
        </p:blipFill>
        <p:spPr bwMode="auto">
          <a:xfrm>
            <a:off x="3654077" y="-37123"/>
            <a:ext cx="2732314" cy="230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54077" y="2255296"/>
            <a:ext cx="2732314" cy="2545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13200" y="2400300"/>
            <a:ext cx="22140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начала игр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осталось: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22341" y="3231297"/>
            <a:ext cx="995785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91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186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764704"/>
            <a:ext cx="37444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Тест</a:t>
            </a:r>
          </a:p>
          <a:p>
            <a:pPr algn="ctr"/>
            <a:endParaRPr lang="ru-RU" sz="3600" dirty="0" smtClean="0"/>
          </a:p>
          <a:p>
            <a:pPr algn="ctr"/>
            <a:r>
              <a:rPr lang="ru-RU" sz="4800" b="1" dirty="0" smtClean="0"/>
              <a:t>1 </a:t>
            </a:r>
            <a:r>
              <a:rPr lang="ru-RU" sz="4800" b="1" dirty="0"/>
              <a:t>– </a:t>
            </a:r>
            <a:r>
              <a:rPr lang="ru-RU" sz="4800" b="1" dirty="0" smtClean="0"/>
              <a:t>в; </a:t>
            </a:r>
          </a:p>
          <a:p>
            <a:pPr algn="ctr"/>
            <a:r>
              <a:rPr lang="ru-RU" sz="4800" b="1" dirty="0" smtClean="0"/>
              <a:t>2 </a:t>
            </a:r>
            <a:r>
              <a:rPr lang="ru-RU" sz="4800" b="1" dirty="0"/>
              <a:t>– </a:t>
            </a:r>
            <a:r>
              <a:rPr lang="ru-RU" sz="4800" b="1" dirty="0" smtClean="0"/>
              <a:t>а; </a:t>
            </a:r>
          </a:p>
          <a:p>
            <a:pPr algn="ctr"/>
            <a:r>
              <a:rPr lang="ru-RU" sz="4800" b="1" dirty="0" smtClean="0"/>
              <a:t>3 </a:t>
            </a:r>
            <a:r>
              <a:rPr lang="ru-RU" sz="4800" b="1" dirty="0"/>
              <a:t>– </a:t>
            </a:r>
            <a:r>
              <a:rPr lang="ru-RU" sz="4800" b="1" dirty="0" smtClean="0"/>
              <a:t>а; </a:t>
            </a:r>
          </a:p>
          <a:p>
            <a:pPr algn="ctr"/>
            <a:r>
              <a:rPr lang="ru-RU" sz="4800" b="1" dirty="0" smtClean="0"/>
              <a:t>4 </a:t>
            </a:r>
            <a:r>
              <a:rPr lang="ru-RU" sz="4800" b="1" dirty="0"/>
              <a:t>– </a:t>
            </a:r>
            <a:r>
              <a:rPr lang="ru-RU" sz="4800" b="1" dirty="0" smtClean="0"/>
              <a:t>б;</a:t>
            </a:r>
          </a:p>
          <a:p>
            <a:pPr algn="ctr"/>
            <a:r>
              <a:rPr lang="ru-RU" sz="4800" b="1" dirty="0" smtClean="0"/>
              <a:t>5 </a:t>
            </a:r>
            <a:r>
              <a:rPr lang="ru-RU" sz="4800" b="1" dirty="0"/>
              <a:t>– </a:t>
            </a:r>
            <a:r>
              <a:rPr lang="ru-RU" sz="4800" b="1" dirty="0" smtClean="0"/>
              <a:t>б.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27118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¡Ð»Ð°Ð¹Ð´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3" t="23219" r="14548" b="12279"/>
          <a:stretch/>
        </p:blipFill>
        <p:spPr bwMode="auto">
          <a:xfrm>
            <a:off x="2195736" y="1234080"/>
            <a:ext cx="1438507" cy="318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¡Ð»Ð°Ð¹Ð´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5" t="23219" r="26347" b="12279"/>
          <a:stretch/>
        </p:blipFill>
        <p:spPr bwMode="auto">
          <a:xfrm>
            <a:off x="4959828" y="1234080"/>
            <a:ext cx="1438507" cy="305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84241" y="4509120"/>
            <a:ext cx="1709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с.67, № 8, 11 (1 группа)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4607291"/>
            <a:ext cx="1971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с. 67, № 10,11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15879" y="260648"/>
            <a:ext cx="51667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Домашнее задание.</a:t>
            </a:r>
          </a:p>
        </p:txBody>
      </p:sp>
    </p:spTree>
    <p:extLst>
      <p:ext uri="{BB962C8B-B14F-4D97-AF65-F5344CB8AC3E}">
        <p14:creationId xmlns:p14="http://schemas.microsoft.com/office/powerpoint/2010/main" val="6597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Ð¿Ð¾ÑÑÐ¸Ð²Ð½ÑÐ¹ Ð¿ÑÐµÐ´ÐµÑÑÐ°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08912" cy="558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port_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6" t="25282" r="1718" b="14667"/>
          <a:stretch/>
        </p:blipFill>
        <p:spPr bwMode="auto">
          <a:xfrm>
            <a:off x="7409903" y="10002"/>
            <a:ext cx="1715912" cy="259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59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ÐÐ°ÑÑÐ¸Ð½ÐºÐ¸ Ð¿Ð¾ Ð·Ð°Ð¿ÑÐ¾ÑÑ ÑÐ¿Ð¾ÑÑÐ¸Ð²Ð½ÑÐ¹ Ð¿ÑÐµÐ´ÐµÑÑÐ°Ð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ÑÐ¿Ð¾ÑÑÐ¸Ð²Ð½ÑÐ¹ Ð¿ÑÐµÐ´ÐµÑÑÐ°Ð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825931"/>
            <a:ext cx="765305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Большое спасибо!</a:t>
            </a:r>
            <a:endParaRPr lang="ru-RU" sz="6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3" descr="C:\Users\Root\Desktop\картинки о школе\8marta-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0888"/>
            <a:ext cx="5112568" cy="370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sport_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6" t="25282" r="1718" b="14667"/>
          <a:stretch/>
        </p:blipFill>
        <p:spPr bwMode="auto">
          <a:xfrm>
            <a:off x="3851920" y="2564904"/>
            <a:ext cx="216024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0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3854" y="1484784"/>
            <a:ext cx="90620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II </a:t>
            </a:r>
            <a:r>
              <a:rPr lang="ru-RU" sz="4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Европейские игры 2019  года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84134" y="2636912"/>
            <a:ext cx="77364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ВРЕМЯ ЯРКИХ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ПОБЕД! 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381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Рисунок 4" descr="http://img.tyt.by/n/sport/0c/8/herasimenia_rio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28"/>
          <a:stretch/>
        </p:blipFill>
        <p:spPr bwMode="auto">
          <a:xfrm>
            <a:off x="2688616" y="3229040"/>
            <a:ext cx="2016224" cy="277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2" y="6157248"/>
            <a:ext cx="4023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Александра Герасименя (плавание)</a:t>
            </a:r>
          </a:p>
        </p:txBody>
      </p:sp>
      <p:pic>
        <p:nvPicPr>
          <p:cNvPr id="1027" name="Picture 3" descr="58640_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84" y="201784"/>
            <a:ext cx="2414424" cy="232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458" y="2461538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Владислав Гончаров (батут)</a:t>
            </a:r>
          </a:p>
        </p:txBody>
      </p:sp>
      <p:pic>
        <p:nvPicPr>
          <p:cNvPr id="1028" name="Рисунок 3" descr="https://pp.vk.me/c627421/v627421832/2585a/SqAcGDXRcPQ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6" r="23942"/>
          <a:stretch/>
        </p:blipFill>
        <p:spPr bwMode="auto">
          <a:xfrm>
            <a:off x="434744" y="3198335"/>
            <a:ext cx="1905007" cy="296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946" y="6186182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Марина</a:t>
            </a:r>
            <a:r>
              <a:rPr lang="ru-RU" dirty="0"/>
              <a:t> </a:t>
            </a:r>
            <a:r>
              <a:rPr lang="ru-RU" b="1" dirty="0" err="1"/>
              <a:t>Литвинчук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19873" y="2488720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Анна </a:t>
            </a:r>
            <a:r>
              <a:rPr lang="ru-RU" dirty="0" err="1" smtClean="0"/>
              <a:t>Горченок</a:t>
            </a:r>
            <a:r>
              <a:rPr lang="ru-RU" dirty="0" smtClean="0"/>
              <a:t> </a:t>
            </a:r>
            <a:r>
              <a:rPr lang="ru-RU" dirty="0"/>
              <a:t>(батут)</a:t>
            </a:r>
          </a:p>
        </p:txBody>
      </p:sp>
      <p:pic>
        <p:nvPicPr>
          <p:cNvPr id="15" name="Рисунок 14" descr="https://storage.googleapis.com/sns-fileupload/WX0B41o_1552830548999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606" y="397087"/>
            <a:ext cx="3187103" cy="2093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Picture 7" descr="ÐÐ°ÑÑÐ¸Ð½ÐºÐ¸ Ð¿Ð¾ Ð·Ð°Ð¿ÑÐ¾ÑÑ ÐÐ½ÑÐ¾Ð½ ÐÑÐ¸Ð»ÐµÐ¿Ð¾Ð² Ð¸ ÐÐ½Ð½Ð° ÐÐ°ÑÑÑÐ¾Ð²Ð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470" y="3185759"/>
            <a:ext cx="3860713" cy="257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07758" y="5787916"/>
            <a:ext cx="3958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Антон </a:t>
            </a:r>
            <a:r>
              <a:rPr lang="ru-RU" b="1" dirty="0" err="1"/>
              <a:t>Прилепов</a:t>
            </a:r>
            <a:r>
              <a:rPr lang="ru-RU" b="1" dirty="0"/>
              <a:t> и Анна Марусова</a:t>
            </a:r>
            <a:endParaRPr lang="ru-RU" dirty="0"/>
          </a:p>
        </p:txBody>
      </p:sp>
      <p:pic>
        <p:nvPicPr>
          <p:cNvPr id="1032" name="Picture 8" descr="Владимир Самсонов на II Европейских играх постарается получить путевку на Олимпиаду в Токио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" r="20679"/>
          <a:stretch/>
        </p:blipFill>
        <p:spPr bwMode="auto">
          <a:xfrm>
            <a:off x="6397769" y="305325"/>
            <a:ext cx="2529050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406577" y="2689098"/>
            <a:ext cx="2520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Владимир Самсонов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95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129" y="548680"/>
            <a:ext cx="9036496" cy="11430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II </a:t>
            </a:r>
            <a:r>
              <a:rPr lang="ru-RU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Европейские игры 2019  года</a:t>
            </a:r>
            <a:endParaRPr lang="ru-RU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2" descr="sport_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3" r="67234"/>
          <a:stretch/>
        </p:blipFill>
        <p:spPr bwMode="auto">
          <a:xfrm>
            <a:off x="1174270" y="2132427"/>
            <a:ext cx="2317610" cy="393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1412776"/>
            <a:ext cx="57759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ВРЕМЯ ЯРКИХ ПОБЕД!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 descr="sport_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6" t="11952" r="33672"/>
          <a:stretch/>
        </p:blipFill>
        <p:spPr bwMode="auto">
          <a:xfrm>
            <a:off x="3840065" y="2214508"/>
            <a:ext cx="2100087" cy="381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sport_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6" t="12356"/>
          <a:stretch/>
        </p:blipFill>
        <p:spPr bwMode="auto">
          <a:xfrm>
            <a:off x="6444208" y="2274602"/>
            <a:ext cx="2088232" cy="378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43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90" name="Group 2"/>
          <p:cNvGraphicFramePr>
            <a:graphicFrameLocks noGrp="1"/>
          </p:cNvGraphicFramePr>
          <p:nvPr>
            <p:ph/>
          </p:nvPr>
        </p:nvGraphicFramePr>
        <p:xfrm>
          <a:off x="685800" y="152400"/>
          <a:ext cx="7696200" cy="5437188"/>
        </p:xfrm>
        <a:graphic>
          <a:graphicData uri="http://schemas.openxmlformats.org/drawingml/2006/table">
            <a:tbl>
              <a:tblPr/>
              <a:tblGrid>
                <a:gridCol w="641350"/>
                <a:gridCol w="641350"/>
                <a:gridCol w="641350"/>
                <a:gridCol w="641350"/>
                <a:gridCol w="641350"/>
                <a:gridCol w="641350"/>
                <a:gridCol w="641350"/>
                <a:gridCol w="641350"/>
                <a:gridCol w="641350"/>
                <a:gridCol w="641350"/>
                <a:gridCol w="641350"/>
                <a:gridCol w="641350"/>
              </a:tblGrid>
              <a:tr h="666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17" name="Line 121"/>
          <p:cNvSpPr>
            <a:spLocks noChangeShapeType="1"/>
          </p:cNvSpPr>
          <p:nvPr/>
        </p:nvSpPr>
        <p:spPr bwMode="auto">
          <a:xfrm flipH="1">
            <a:off x="1763713" y="1916113"/>
            <a:ext cx="360362" cy="433387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18" name="Line 122"/>
          <p:cNvSpPr>
            <a:spLocks noChangeShapeType="1"/>
          </p:cNvSpPr>
          <p:nvPr/>
        </p:nvSpPr>
        <p:spPr bwMode="auto">
          <a:xfrm>
            <a:off x="1763713" y="1916113"/>
            <a:ext cx="431800" cy="433387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19" name="Line 123"/>
          <p:cNvSpPr>
            <a:spLocks noChangeShapeType="1"/>
          </p:cNvSpPr>
          <p:nvPr/>
        </p:nvSpPr>
        <p:spPr bwMode="auto">
          <a:xfrm>
            <a:off x="1979613" y="2781300"/>
            <a:ext cx="446405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20" name="Text Box 124"/>
          <p:cNvSpPr txBox="1">
            <a:spLocks noChangeArrowheads="1"/>
          </p:cNvSpPr>
          <p:nvPr/>
        </p:nvSpPr>
        <p:spPr bwMode="auto">
          <a:xfrm>
            <a:off x="5940425" y="3789363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140413" name="Text Box 125"/>
          <p:cNvSpPr txBox="1">
            <a:spLocks noChangeArrowheads="1"/>
          </p:cNvSpPr>
          <p:nvPr/>
        </p:nvSpPr>
        <p:spPr bwMode="auto">
          <a:xfrm>
            <a:off x="2627313" y="1700213"/>
            <a:ext cx="576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>
                <a:solidFill>
                  <a:schemeClr val="folHlink"/>
                </a:solidFill>
              </a:rPr>
              <a:t>*</a:t>
            </a:r>
          </a:p>
        </p:txBody>
      </p:sp>
      <p:sp>
        <p:nvSpPr>
          <p:cNvPr id="140414" name="Text Box 126"/>
          <p:cNvSpPr txBox="1">
            <a:spLocks noChangeArrowheads="1"/>
          </p:cNvSpPr>
          <p:nvPr/>
        </p:nvSpPr>
        <p:spPr bwMode="auto">
          <a:xfrm>
            <a:off x="3348038" y="1700213"/>
            <a:ext cx="43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>
                <a:solidFill>
                  <a:schemeClr val="folHlink"/>
                </a:solidFill>
              </a:rPr>
              <a:t>*</a:t>
            </a:r>
          </a:p>
        </p:txBody>
      </p:sp>
      <p:sp>
        <p:nvSpPr>
          <p:cNvPr id="140415" name="Text Box 127"/>
          <p:cNvSpPr txBox="1">
            <a:spLocks noChangeArrowheads="1"/>
          </p:cNvSpPr>
          <p:nvPr/>
        </p:nvSpPr>
        <p:spPr bwMode="auto">
          <a:xfrm>
            <a:off x="4643438" y="1700213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>
                <a:solidFill>
                  <a:schemeClr val="folHlink"/>
                </a:solidFill>
              </a:rPr>
              <a:t>*</a:t>
            </a:r>
          </a:p>
        </p:txBody>
      </p:sp>
      <p:sp>
        <p:nvSpPr>
          <p:cNvPr id="140416" name="Text Box 128"/>
          <p:cNvSpPr txBox="1">
            <a:spLocks noChangeArrowheads="1"/>
          </p:cNvSpPr>
          <p:nvPr/>
        </p:nvSpPr>
        <p:spPr bwMode="auto">
          <a:xfrm>
            <a:off x="3995738" y="2276475"/>
            <a:ext cx="43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>
                <a:solidFill>
                  <a:schemeClr val="folHlink"/>
                </a:solidFill>
              </a:rPr>
              <a:t>*</a:t>
            </a:r>
          </a:p>
        </p:txBody>
      </p:sp>
      <p:sp>
        <p:nvSpPr>
          <p:cNvPr id="140417" name="Text Box 129"/>
          <p:cNvSpPr txBox="1">
            <a:spLocks noChangeArrowheads="1"/>
          </p:cNvSpPr>
          <p:nvPr/>
        </p:nvSpPr>
        <p:spPr bwMode="auto">
          <a:xfrm>
            <a:off x="4643438" y="2276475"/>
            <a:ext cx="4333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>
                <a:solidFill>
                  <a:schemeClr val="folHlink"/>
                </a:solidFill>
              </a:rPr>
              <a:t>*</a:t>
            </a:r>
          </a:p>
        </p:txBody>
      </p:sp>
      <p:sp>
        <p:nvSpPr>
          <p:cNvPr id="140418" name="Text Box 130"/>
          <p:cNvSpPr txBox="1">
            <a:spLocks noChangeArrowheads="1"/>
          </p:cNvSpPr>
          <p:nvPr/>
        </p:nvSpPr>
        <p:spPr bwMode="auto">
          <a:xfrm>
            <a:off x="5292725" y="2276475"/>
            <a:ext cx="43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>
                <a:solidFill>
                  <a:schemeClr val="folHlink"/>
                </a:solidFill>
              </a:rPr>
              <a:t>*</a:t>
            </a:r>
          </a:p>
        </p:txBody>
      </p:sp>
      <p:sp>
        <p:nvSpPr>
          <p:cNvPr id="140419" name="Text Box 131"/>
          <p:cNvSpPr txBox="1">
            <a:spLocks noChangeArrowheads="1"/>
          </p:cNvSpPr>
          <p:nvPr/>
        </p:nvSpPr>
        <p:spPr bwMode="auto">
          <a:xfrm>
            <a:off x="4572000" y="3068638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>
                <a:solidFill>
                  <a:schemeClr val="folHlink"/>
                </a:solidFill>
              </a:rPr>
              <a:t>*</a:t>
            </a:r>
          </a:p>
        </p:txBody>
      </p:sp>
      <p:sp>
        <p:nvSpPr>
          <p:cNvPr id="140420" name="Text Box 132"/>
          <p:cNvSpPr txBox="1">
            <a:spLocks noChangeArrowheads="1"/>
          </p:cNvSpPr>
          <p:nvPr/>
        </p:nvSpPr>
        <p:spPr bwMode="auto">
          <a:xfrm>
            <a:off x="5219700" y="3068638"/>
            <a:ext cx="43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>
                <a:solidFill>
                  <a:schemeClr val="folHlink"/>
                </a:solidFill>
              </a:rPr>
              <a:t>*</a:t>
            </a:r>
          </a:p>
        </p:txBody>
      </p:sp>
      <p:sp>
        <p:nvSpPr>
          <p:cNvPr id="140421" name="Text Box 133"/>
          <p:cNvSpPr txBox="1">
            <a:spLocks noChangeArrowheads="1"/>
          </p:cNvSpPr>
          <p:nvPr/>
        </p:nvSpPr>
        <p:spPr bwMode="auto">
          <a:xfrm>
            <a:off x="5867400" y="3068638"/>
            <a:ext cx="4333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>
                <a:solidFill>
                  <a:schemeClr val="folHlink"/>
                </a:solidFill>
              </a:rPr>
              <a:t>*</a:t>
            </a:r>
          </a:p>
        </p:txBody>
      </p:sp>
      <p:sp>
        <p:nvSpPr>
          <p:cNvPr id="4230" name="Text Box 134"/>
          <p:cNvSpPr txBox="1">
            <a:spLocks noChangeArrowheads="1"/>
          </p:cNvSpPr>
          <p:nvPr/>
        </p:nvSpPr>
        <p:spPr bwMode="auto">
          <a:xfrm>
            <a:off x="2700338" y="2997200"/>
            <a:ext cx="3587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>
                <a:solidFill>
                  <a:schemeClr val="folHlink"/>
                </a:solidFill>
              </a:rPr>
              <a:t>4</a:t>
            </a:r>
          </a:p>
        </p:txBody>
      </p:sp>
      <p:sp>
        <p:nvSpPr>
          <p:cNvPr id="4231" name="Text Box 135"/>
          <p:cNvSpPr txBox="1">
            <a:spLocks noChangeArrowheads="1"/>
          </p:cNvSpPr>
          <p:nvPr/>
        </p:nvSpPr>
        <p:spPr bwMode="auto">
          <a:xfrm>
            <a:off x="3995738" y="1557338"/>
            <a:ext cx="360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>
                <a:solidFill>
                  <a:schemeClr val="folHlink"/>
                </a:solidFill>
              </a:rPr>
              <a:t>4</a:t>
            </a:r>
          </a:p>
        </p:txBody>
      </p:sp>
      <p:sp>
        <p:nvSpPr>
          <p:cNvPr id="4232" name="Text Box 136"/>
          <p:cNvSpPr txBox="1">
            <a:spLocks noChangeArrowheads="1"/>
          </p:cNvSpPr>
          <p:nvPr/>
        </p:nvSpPr>
        <p:spPr bwMode="auto">
          <a:xfrm>
            <a:off x="3348038" y="2997200"/>
            <a:ext cx="43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>
                <a:solidFill>
                  <a:schemeClr val="folHlink"/>
                </a:solidFill>
              </a:rPr>
              <a:t>6</a:t>
            </a:r>
          </a:p>
        </p:txBody>
      </p:sp>
      <p:sp>
        <p:nvSpPr>
          <p:cNvPr id="4233" name="Text Box 137"/>
          <p:cNvSpPr txBox="1">
            <a:spLocks noChangeArrowheads="1"/>
          </p:cNvSpPr>
          <p:nvPr/>
        </p:nvSpPr>
        <p:spPr bwMode="auto">
          <a:xfrm>
            <a:off x="3995738" y="2997200"/>
            <a:ext cx="5032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>
                <a:solidFill>
                  <a:schemeClr val="folHlink"/>
                </a:solidFill>
              </a:rPr>
              <a:t>8</a:t>
            </a:r>
          </a:p>
        </p:txBody>
      </p:sp>
      <p:sp>
        <p:nvSpPr>
          <p:cNvPr id="140426" name="Text Box 138"/>
          <p:cNvSpPr txBox="1">
            <a:spLocks noChangeArrowheads="1"/>
          </p:cNvSpPr>
          <p:nvPr/>
        </p:nvSpPr>
        <p:spPr bwMode="auto">
          <a:xfrm>
            <a:off x="1403350" y="4868863"/>
            <a:ext cx="43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40427" name="Text Box 139"/>
          <p:cNvSpPr txBox="1">
            <a:spLocks noChangeArrowheads="1"/>
          </p:cNvSpPr>
          <p:nvPr/>
        </p:nvSpPr>
        <p:spPr bwMode="auto">
          <a:xfrm>
            <a:off x="2051050" y="4868863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40428" name="Text Box 140"/>
          <p:cNvSpPr txBox="1">
            <a:spLocks noChangeArrowheads="1"/>
          </p:cNvSpPr>
          <p:nvPr/>
        </p:nvSpPr>
        <p:spPr bwMode="auto">
          <a:xfrm>
            <a:off x="2700338" y="4868863"/>
            <a:ext cx="43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40429" name="Text Box 141"/>
          <p:cNvSpPr txBox="1">
            <a:spLocks noChangeArrowheads="1"/>
          </p:cNvSpPr>
          <p:nvPr/>
        </p:nvSpPr>
        <p:spPr bwMode="auto">
          <a:xfrm>
            <a:off x="3348038" y="4868863"/>
            <a:ext cx="5032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40430" name="Text Box 142"/>
          <p:cNvSpPr txBox="1">
            <a:spLocks noChangeArrowheads="1"/>
          </p:cNvSpPr>
          <p:nvPr/>
        </p:nvSpPr>
        <p:spPr bwMode="auto">
          <a:xfrm>
            <a:off x="3995738" y="4868863"/>
            <a:ext cx="43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40431" name="Text Box 143"/>
          <p:cNvSpPr txBox="1">
            <a:spLocks noChangeArrowheads="1"/>
          </p:cNvSpPr>
          <p:nvPr/>
        </p:nvSpPr>
        <p:spPr bwMode="auto">
          <a:xfrm>
            <a:off x="4643438" y="4868863"/>
            <a:ext cx="4333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40432" name="Text Box 144"/>
          <p:cNvSpPr txBox="1">
            <a:spLocks noChangeArrowheads="1"/>
          </p:cNvSpPr>
          <p:nvPr/>
        </p:nvSpPr>
        <p:spPr bwMode="auto">
          <a:xfrm>
            <a:off x="5219700" y="4868863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0433" name="Text Box 145"/>
          <p:cNvSpPr txBox="1">
            <a:spLocks noChangeArrowheads="1"/>
          </p:cNvSpPr>
          <p:nvPr/>
        </p:nvSpPr>
        <p:spPr bwMode="auto">
          <a:xfrm>
            <a:off x="5867400" y="4868863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0434" name="Text Box 146"/>
          <p:cNvSpPr txBox="1">
            <a:spLocks noChangeArrowheads="1"/>
          </p:cNvSpPr>
          <p:nvPr/>
        </p:nvSpPr>
        <p:spPr bwMode="auto">
          <a:xfrm>
            <a:off x="6588125" y="4868863"/>
            <a:ext cx="3603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43" name="Text Box 147"/>
          <p:cNvSpPr txBox="1">
            <a:spLocks noChangeArrowheads="1"/>
          </p:cNvSpPr>
          <p:nvPr/>
        </p:nvSpPr>
        <p:spPr bwMode="auto">
          <a:xfrm>
            <a:off x="7308850" y="50133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74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40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0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40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40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4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4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4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4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4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4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4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4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1 -0.04606 C 0.05747 -0.05856 0.03941 -0.0412 0.05365 -0.05671 C 0.0599 -0.06366 0.05643 -0.0588 0.0632 -0.06296 C 0.08334 -0.07523 0.06927 -0.06852 0.08056 -0.07361 C 0.08681 -0.08194 0.09341 -0.0875 0.10122 -0.09259 C 0.1092 -0.10903 0.09896 -0.09097 0.1092 -0.10116 C 0.11789 -0.10995 0.12396 -0.12268 0.13299 -0.13055 C 0.13993 -0.14305 0.14861 -0.15347 0.15677 -0.16435 C 0.1632 -0.17292 0.16667 -0.18241 0.17431 -0.18981 C 0.17795 -0.19722 0.18143 -0.20185 0.18698 -0.20671 C 0.19202 -0.21574 0.19809 -0.2287 0.20608 -0.23217 C 0.21476 -0.24745 0.22709 -0.25764 0.23768 -0.27014 C 0.2448 -0.27847 0.24931 -0.28819 0.25677 -0.2956 C 0.26372 -0.30995 0.27483 -0.32153 0.28386 -0.33356 C 0.29236 -0.34491 0.29931 -0.35833 0.30764 -0.36944 C 0.3125 -0.37592 0.31736 -0.38125 0.32188 -0.38842 C 0.3283 -0.39861 0.33316 -0.41018 0.33941 -0.42037 C 0.34393 -0.42778 0.34427 -0.43403 0.35052 -0.43935 C 0.35486 -0.45694 0.35209 -0.44352 0.35209 -0.48171 " pathEditMode="relative" rAng="0" ptsTypes="ffffffffffffffffffA">
                                      <p:cBhvr>
                                        <p:cTn id="32" dur="500" fill="hold"/>
                                        <p:tgtEl>
                                          <p:spTgt spid="140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5" y="-2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3 0.00439 C 0.07778 0.00185 0.07986 -0.00185 0.08281 -0.00416 C 0.0842 -0.00532 0.08611 -0.00509 0.0875 -0.00624 C 0.09913 -0.0148 0.10729 -0.0215 0.12083 -0.0252 C 0.13073 -0.03144 0.14132 -0.03561 0.15104 -0.04208 C 0.16476 -0.05133 0.15295 -0.04694 0.16701 -0.05063 C 0.17326 -0.0548 0.17726 -0.06011 0.18281 -0.06543 C 0.18941 -0.07861 0.18194 -0.06543 0.1908 -0.07584 C 0.19809 -0.08439 0.20451 -0.09457 0.21146 -0.10335 C 0.21285 -0.1052 0.21337 -0.10798 0.21458 -0.10983 C 0.22049 -0.11884 0.22743 -0.12902 0.23368 -0.13734 C 0.23576 -0.14543 0.2401 -0.14867 0.24306 -0.1563 C 0.25174 -0.17919 0.23767 -0.14566 0.24635 -0.16902 C 0.24913 -0.17665 0.25 -0.1748 0.25417 -0.18173 C 0.26094 -0.19306 0.2658 -0.20509 0.27326 -0.21549 C 0.275 -0.22243 0.27795 -0.22751 0.27969 -0.23445 C 0.28611 -0.29457 0.28125 -0.24416 0.28125 -0.38659 " pathEditMode="relative" rAng="0" ptsTypes="ffffffffffffffffA">
                                      <p:cBhvr>
                                        <p:cTn id="36" dur="500" fill="hold"/>
                                        <p:tgtEl>
                                          <p:spTgt spid="140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6" y="-195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6716E-6 C 0.02327 -0.00139 0.03802 -0.00047 0.05834 -0.00902 C 0.0724 -0.02128 0.06511 -0.01573 0.0816 -0.02683 C 0.08195 -0.02706 0.0948 -0.03562 0.09497 -0.03585 C 0.10105 -0.04395 0.10695 -0.05019 0.11511 -0.05366 C 0.12674 -0.06383 0.13698 -0.07632 0.14844 -0.08719 C 0.1533 -0.09182 0.15903 -0.09482 0.16337 -0.10037 C 0.17101 -0.11055 0.17761 -0.11934 0.18681 -0.12697 C 0.19132 -0.13645 0.19809 -0.1427 0.2033 -0.15172 C 0.20868 -0.16097 0.21233 -0.17022 0.21841 -0.17854 C 0.22205 -0.19288 0.22709 -0.20791 0.23351 -0.22063 C 0.23577 -0.23058 0.23785 -0.24654 0.24341 -0.25417 C 0.24532 -0.26157 0.24618 -0.2692 0.24844 -0.27637 C 0.24914 -0.27891 0.25087 -0.28053 0.25174 -0.28284 C 0.25313 -0.28724 0.254 -0.29186 0.25521 -0.29626 C 0.2599 -0.31476 0.2632 -0.33557 0.27344 -0.34991 C 0.27448 -0.35431 0.2757 -0.35893 0.27691 -0.36333 C 0.27743 -0.36564 0.27848 -0.3698 0.27848 -0.36957 C 0.279 -0.37651 0.27934 -0.38321 0.28021 -0.38992 C 0.28108 -0.39732 0.28039 -0.39663 0.28351 -0.39663 " pathEditMode="relative" rAng="0" ptsTypes="fffffffffffffffffffA">
                                      <p:cBhvr>
                                        <p:cTn id="40" dur="500" fill="hold"/>
                                        <p:tgtEl>
                                          <p:spTgt spid="140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19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104 C 0.0184 -0.01595 0.0302 -0.02844 0.04461 -0.03399 C 0.04583 -0.03537 0.04687 -0.03722 0.04843 -0.03815 C 0.05 -0.03931 0.05243 -0.03884 0.05382 -0.04023 C 0.05573 -0.04185 0.05607 -0.04485 0.05746 -0.0467 C 0.06163 -0.05202 0.06632 -0.05641 0.07048 -0.0615 C 0.07239 -0.06381 0.07291 -0.06728 0.0743 -0.06983 C 0.07725 -0.07491 0.08038 -0.07977 0.0835 -0.08462 C 0.08993 -0.09526 0.0908 -0.10636 0.10017 -0.11653 C 0.10434 -0.12624 0.10955 -0.13318 0.1151 -0.14196 C 0.11701 -0.15098 0.12031 -0.16069 0.12621 -0.1674 C 0.14184 -0.22104 0.13524 -0.16624 0.13524 -0.27121 " pathEditMode="relative" rAng="0" ptsTypes="fffffffffffA">
                                      <p:cBhvr>
                                        <p:cTn id="44" dur="500" fill="hold"/>
                                        <p:tgtEl>
                                          <p:spTgt spid="140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92" y="-130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0994 C 0.00243 0.00555 0.01198 -0.00208 0.0224 -0.00485 C 0.03681 -0.01942 0.05122 -0.0326 0.06684 -0.04485 C 0.07118 -0.05295 0.07483 -0.0585 0.08108 -0.06405 C 0.08976 -0.08139 0.07795 -0.05965 0.08906 -0.07445 C 0.09358 -0.08046 0.09722 -0.08763 0.10174 -0.09364 C 0.10573 -0.09896 0.11285 -0.10636 0.11597 -0.1126 C 0.11806 -0.11676 0.11979 -0.12162 0.1224 -0.12532 C 0.125 -0.12878 0.13021 -0.13595 0.13021 -0.13572 C 0.13333 -0.14774 0.13715 -0.15838 0.14132 -0.16971 C 0.14618 -0.20324 0.14774 -0.24 0.13663 -0.27121 " pathEditMode="relative" rAng="0" ptsTypes="ffffffffffA">
                                      <p:cBhvr>
                                        <p:cTn id="48" dur="500" fill="hold"/>
                                        <p:tgtEl>
                                          <p:spTgt spid="140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8" y="-140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0902 C 0.02292 -0.01526 0.03143 -0.01734 0.03959 -0.01965 C 0.04636 -0.02636 0.05278 -0.03376 0.06025 -0.03861 C 0.0632 -0.04254 0.06667 -0.04532 0.06962 -0.04925 C 0.07101 -0.0511 0.07153 -0.05364 0.07292 -0.05549 C 0.07483 -0.05803 0.07743 -0.05919 0.07917 -0.06173 C 0.0823 -0.06636 0.08473 -0.07144 0.08716 -0.07653 C 0.0882 -0.07861 0.08907 -0.08115 0.09028 -0.083 C 0.09618 -0.09202 0.10313 -0.09965 0.10938 -0.10844 C 0.1132 -0.12347 0.11059 -0.11722 0.1158 -0.1274 C 0.12014 -0.14474 0.11407 -0.12347 0.12049 -0.13803 C 0.12379 -0.14543 0.12153 -0.15029 0.12691 -0.15699 C 0.13299 -0.18196 0.13646 -0.20809 0.14271 -0.23306 C 0.14115 -0.26844 0.1448 -0.25665 0.13959 -0.27121 " pathEditMode="relative" rAng="0" ptsTypes="fffffffffffffA">
                                      <p:cBhvr>
                                        <p:cTn id="52" dur="500" fill="hold"/>
                                        <p:tgtEl>
                                          <p:spTgt spid="140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1" y="-13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40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40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8 -0.01412 C 0.01406 -0.04977 0.01094 -0.08403 0.00885 -0.11944 C 0.00694 -0.15092 0.00659 -0.18518 0.00087 -0.2162 C -0.00052 -0.24583 -0.00174 -0.27384 -0.00729 -0.30231 C -0.01007 -0.31713 -0.01337 -0.33241 -0.0217 -0.34305 C -0.02604 -0.35949 -0.01979 -0.33981 -0.02813 -0.35393 C -0.02917 -0.35579 -0.029 -0.35833 -0.02986 -0.36042 C -0.03264 -0.36713 -0.03629 -0.37315 -0.03941 -0.37963 C -0.04479 -0.39074 -0.05643 -0.39421 -0.06528 -0.39699 C -0.07292 -0.3993 -0.08038 -0.40046 -0.08785 -0.40347 C -0.09115 -0.40486 -0.09757 -0.40764 -0.09757 -0.40741 C -0.10868 -0.41736 -0.10365 -0.41435 -0.11216 -0.41852 C -0.1191 -0.4169 -0.12292 -0.41852 -0.12656 -0.40972 C -0.1283 -0.40579 -0.12986 -0.39699 -0.12986 -0.39676 C -0.12934 -0.39491 -0.12813 -0.39051 -0.12813 -0.39028 " pathEditMode="relative" rAng="0" ptsTypes="ffffffffffffffA">
                                      <p:cBhvr>
                                        <p:cTn id="62" dur="1000" fill="hold"/>
                                        <p:tgtEl>
                                          <p:spTgt spid="140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7" y="-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140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40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1181 C -0.00087 -0.11898 0.00573 -0.19838 -0.01441 -0.31065 C -0.01736 -0.32731 -0.0191 -0.34398 -0.02413 -0.35995 C -0.02604 -0.37523 -0.0309 -0.3831 -0.03385 -0.39653 C -0.03785 -0.41458 -0.04358 -0.43125 -0.05 -0.44815 C -0.0533 -0.45671 -0.05555 -0.46574 -0.05955 -0.47384 C -0.06233 -0.4875 -0.06007 -0.48009 -0.06771 -0.49537 C -0.07535 -0.51042 -0.08212 -0.52986 -0.09184 -0.54282 C -0.1033 -0.5581 -0.11684 -0.56967 -0.12899 -0.58356 C -0.1368 -0.59259 -0.14514 -0.59954 -0.15469 -0.60509 C -0.15694 -0.60648 -0.1592 -0.60787 -0.16128 -0.60949 C -0.16458 -0.61204 -0.17083 -0.61805 -0.17083 -0.61782 C -0.18212 -0.61736 -0.1934 -0.61759 -0.20469 -0.61597 C -0.20816 -0.61551 -0.21441 -0.61157 -0.21441 -0.61134 C -0.21927 -0.60717 -0.22413 -0.60301 -0.22899 -0.59861 C -0.23055 -0.59722 -0.23385 -0.59444 -0.23385 -0.59421 C -0.23785 -0.58611 -0.24288 -0.57592 -0.25 -0.57292 C -0.25503 -0.56342 -0.26128 -0.55463 -0.26597 -0.54491 C -0.26736 -0.53819 -0.27239 -0.53009 -0.27257 -0.52338 C -0.27309 -0.50833 -0.27257 -0.49329 -0.27257 -0.47824 " pathEditMode="relative" rAng="0" ptsTypes="fffffffffffffffffffA">
                                      <p:cBhvr>
                                        <p:cTn id="72" dur="1000" fill="hold"/>
                                        <p:tgtEl>
                                          <p:spTgt spid="140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68" y="-3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40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40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C -0.00156 -0.00741 -0.00538 -0.01574 -0.00937 -0.02083 C -0.01232 -0.02477 -0.01597 -0.02616 -0.01857 -0.02986 C -0.02447 -0.03842 -0.02777 -0.04861 -0.03576 -0.05278 C -0.04652 -0.06875 -0.04114 -0.06319 -0.05121 -0.07083 C -0.05677 -0.08217 -0.06423 -0.08866 -0.07118 -0.09792 C -0.07777 -0.10671 -0.08368 -0.11643 -0.08975 -0.12546 C -0.09375 -0.13125 -0.09704 -0.13981 -0.10069 -0.14606 C -0.10486 -0.15301 -0.11041 -0.15694 -0.11441 -0.16412 C -0.12534 -0.18333 -0.13767 -0.19768 -0.15 -0.21412 C -0.15329 -0.21829 -0.15555 -0.22477 -0.15937 -0.22778 C -0.16145 -0.22917 -0.16371 -0.23032 -0.16562 -0.23241 C -0.17187 -0.23935 -0.16875 -0.23958 -0.17482 -0.24838 C -0.18072 -0.25717 -0.18819 -0.26597 -0.19496 -0.27338 C -0.20069 -0.28634 -0.19652 -0.27847 -0.21024 -0.29375 C -0.221 -0.30555 -0.22777 -0.32592 -0.23975 -0.33472 C -0.24114 -0.33773 -0.24253 -0.34097 -0.24444 -0.34375 C -0.24566 -0.3456 -0.24791 -0.34583 -0.24913 -0.34838 C -0.25052 -0.35092 -0.25052 -0.35486 -0.25208 -0.35764 C -0.25312 -0.35995 -0.2552 -0.36018 -0.25659 -0.36204 C -0.2717 -0.38403 -0.25451 -0.36435 -0.26909 -0.38009 C -0.27309 -0.38866 -0.27777 -0.3919 -0.28281 -0.39838 C -0.2901 -0.40717 -0.2927 -0.4169 -0.30156 -0.42315 C -0.30954 -0.43495 -0.31597 -0.44329 -0.32621 -0.45046 C -0.33211 -0.46296 -0.34704 -0.47199 -0.35572 -0.48264 C -0.36215 -0.49051 -0.36406 -0.49884 -0.37257 -0.50255 C -0.38715 -0.50208 -0.40138 -0.50185 -0.41597 -0.50069 C -0.41753 -0.50046 -0.41996 -0.50069 -0.42066 -0.49861 C -0.42118 -0.4956 -0.41927 -0.49259 -0.41909 -0.48912 C -0.41875 -0.48542 -0.41909 -0.48171 -0.41909 -0.47778 " pathEditMode="relative" rAng="0" ptsTypes="fffffffffffffffffffffffffffffA">
                                      <p:cBhvr>
                                        <p:cTn id="82" dur="2000" fill="hold"/>
                                        <p:tgtEl>
                                          <p:spTgt spid="140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9" y="-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413" grpId="0"/>
      <p:bldP spid="140414" grpId="0"/>
      <p:bldP spid="140415" grpId="0"/>
      <p:bldP spid="140416" grpId="0"/>
      <p:bldP spid="140417" grpId="0"/>
      <p:bldP spid="140418" grpId="0"/>
      <p:bldP spid="140419" grpId="0"/>
      <p:bldP spid="140420" grpId="0"/>
      <p:bldP spid="140421" grpId="0"/>
      <p:bldP spid="140426" grpId="0"/>
      <p:bldP spid="140427" grpId="0"/>
      <p:bldP spid="140428" grpId="0"/>
      <p:bldP spid="140429" grpId="0"/>
      <p:bldP spid="140430" grpId="0"/>
      <p:bldP spid="140431" grpId="0"/>
      <p:bldP spid="140432" grpId="0"/>
      <p:bldP spid="140433" grpId="0"/>
      <p:bldP spid="1404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12776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Умножение многозначных чисел, оканчивающихся нулями (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закрепление)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25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02312_8099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60"/>
          <a:stretch/>
        </p:blipFill>
        <p:spPr bwMode="auto">
          <a:xfrm>
            <a:off x="-58920" y="0"/>
            <a:ext cx="91845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37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¡Ð»Ð°Ð¹Ð´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3" t="23219" r="14548" b="12279"/>
          <a:stretch/>
        </p:blipFill>
        <p:spPr bwMode="auto">
          <a:xfrm>
            <a:off x="899592" y="476672"/>
            <a:ext cx="1438507" cy="442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Ð¡Ð»Ð°Ð¹Ð´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30" t="23219" r="2749" b="12279"/>
          <a:stretch/>
        </p:blipFill>
        <p:spPr bwMode="auto">
          <a:xfrm>
            <a:off x="3851920" y="548680"/>
            <a:ext cx="1453376" cy="442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¡Ð»Ð°Ð¹Ð´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5" t="23219" r="26347" b="12279"/>
          <a:stretch/>
        </p:blipFill>
        <p:spPr bwMode="auto">
          <a:xfrm>
            <a:off x="6660232" y="544323"/>
            <a:ext cx="1438507" cy="442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63877" y="5084920"/>
            <a:ext cx="1709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 </a:t>
            </a:r>
            <a:r>
              <a:rPr lang="ru-RU" dirty="0"/>
              <a:t>уровень №5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93789" y="5131183"/>
            <a:ext cx="1709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 </a:t>
            </a:r>
            <a:r>
              <a:rPr lang="ru-RU" dirty="0"/>
              <a:t>уровень </a:t>
            </a:r>
            <a:r>
              <a:rPr lang="ru-RU" dirty="0" smtClean="0"/>
              <a:t>№4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16978" y="5156928"/>
            <a:ext cx="1709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 уровень №</a:t>
            </a:r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77004" y="760892"/>
            <a:ext cx="532859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№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7</a:t>
            </a:r>
          </a:p>
          <a:p>
            <a:endParaRPr lang="ru-RU" sz="1200" dirty="0"/>
          </a:p>
          <a:p>
            <a:r>
              <a:rPr lang="ru-RU" sz="2400" b="1" dirty="0"/>
              <a:t>4т 200кг – 2 т 300кг=1т 900кг</a:t>
            </a:r>
          </a:p>
          <a:p>
            <a:endParaRPr lang="ru-RU" sz="1200" b="1" dirty="0"/>
          </a:p>
          <a:p>
            <a:r>
              <a:rPr lang="ru-RU" sz="2400" b="1" dirty="0"/>
              <a:t>6кг 350г – 4кг 275г = 2 т 075г</a:t>
            </a:r>
          </a:p>
          <a:p>
            <a:endParaRPr lang="ru-RU" sz="1200" b="1" dirty="0"/>
          </a:p>
          <a:p>
            <a:r>
              <a:rPr lang="ru-RU" sz="2400" b="1" dirty="0"/>
              <a:t>4ч 30 мин – 1ч 45 мин =2 ч 45 мин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378904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№4</a:t>
            </a:r>
          </a:p>
          <a:p>
            <a:r>
              <a:rPr lang="ru-RU" sz="2400" b="1" dirty="0" smtClean="0"/>
              <a:t>40</a:t>
            </a:r>
            <a:r>
              <a:rPr lang="ru-RU" sz="2400" b="1" dirty="0"/>
              <a:t>*(18-12):</a:t>
            </a:r>
            <a:r>
              <a:rPr lang="ru-RU" sz="2400" b="1" dirty="0" smtClean="0"/>
              <a:t>3=80</a:t>
            </a:r>
          </a:p>
          <a:p>
            <a:endParaRPr lang="ru-RU" sz="1200" b="1" dirty="0"/>
          </a:p>
          <a:p>
            <a:r>
              <a:rPr lang="ru-RU" sz="2400" b="1" dirty="0"/>
              <a:t>(40*18-12):</a:t>
            </a:r>
            <a:r>
              <a:rPr lang="ru-RU" sz="2400" b="1" dirty="0" smtClean="0"/>
              <a:t>3=326</a:t>
            </a:r>
          </a:p>
          <a:p>
            <a:endParaRPr lang="ru-RU" sz="1200" b="1" dirty="0"/>
          </a:p>
          <a:p>
            <a:r>
              <a:rPr lang="ru-RU" sz="2400" b="1" dirty="0"/>
              <a:t>40*(18-12:3)=560</a:t>
            </a:r>
          </a:p>
        </p:txBody>
      </p:sp>
      <p:pic>
        <p:nvPicPr>
          <p:cNvPr id="5" name="Picture 2" descr="Ð¡Ð»Ð°Ð¹Ð´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5" t="23219" r="26347" b="12279"/>
          <a:stretch/>
        </p:blipFill>
        <p:spPr bwMode="auto">
          <a:xfrm>
            <a:off x="1043608" y="278629"/>
            <a:ext cx="1656184" cy="264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Ð¡Ð»Ð°Ð¹Ð´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30" t="23219" r="2749" b="12279"/>
          <a:stretch/>
        </p:blipFill>
        <p:spPr bwMode="auto">
          <a:xfrm>
            <a:off x="1011762" y="3284984"/>
            <a:ext cx="1688030" cy="276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17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150</TotalTime>
  <Words>228</Words>
  <Application>Microsoft Office PowerPoint</Application>
  <PresentationFormat>Экран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Попок Елена Анатольевна, учитель начальных классов, e-mail: popok-75@mail.ru </vt:lpstr>
      <vt:lpstr>Презентация PowerPoint</vt:lpstr>
      <vt:lpstr>Презентация PowerPoint</vt:lpstr>
      <vt:lpstr>II Европейские игры 2019 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20</cp:revision>
  <dcterms:created xsi:type="dcterms:W3CDTF">2019-03-18T17:07:08Z</dcterms:created>
  <dcterms:modified xsi:type="dcterms:W3CDTF">2019-03-23T13:43:59Z</dcterms:modified>
</cp:coreProperties>
</file>